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nva Sans Bold" charset="1" panose="020B0803030501040103"/>
      <p:regular r:id="rId19"/>
    </p:embeddedFont>
    <p:embeddedFont>
      <p:font typeface="Anton" charset="1" panose="00000500000000000000"/>
      <p:regular r:id="rId20"/>
    </p:embeddedFont>
    <p:embeddedFont>
      <p:font typeface="Poppins"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http://www.iit.du.ac.bd/about_iit/individual_teacher/51"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gif"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gif"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gif"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gif"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5704" y="1189619"/>
            <a:ext cx="1581549" cy="15815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693209" y="1612729"/>
            <a:ext cx="729980" cy="735328"/>
          </a:xfrm>
          <a:custGeom>
            <a:avLst/>
            <a:gdLst/>
            <a:ahLst/>
            <a:cxnLst/>
            <a:rect r="r" b="b" t="t" l="l"/>
            <a:pathLst>
              <a:path h="735328" w="729980">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782027" y="1694853"/>
            <a:ext cx="6361973" cy="647916"/>
          </a:xfrm>
          <a:prstGeom prst="rect">
            <a:avLst/>
          </a:prstGeom>
        </p:spPr>
        <p:txBody>
          <a:bodyPr anchor="t" rtlCol="false" tIns="0" lIns="0" bIns="0" rIns="0">
            <a:spAutoFit/>
          </a:bodyPr>
          <a:lstStyle/>
          <a:p>
            <a:pPr algn="l">
              <a:lnSpc>
                <a:spcPts val="5238"/>
              </a:lnSpc>
              <a:spcBef>
                <a:spcPct val="0"/>
              </a:spcBef>
            </a:pPr>
            <a:r>
              <a:rPr lang="en-US" b="true" sz="3741">
                <a:solidFill>
                  <a:srgbClr val="3428BA"/>
                </a:solidFill>
                <a:latin typeface="Canva Sans Bold"/>
                <a:ea typeface="Canva Sans Bold"/>
                <a:cs typeface="Canva Sans Bold"/>
                <a:sym typeface="Canva Sans Bold"/>
              </a:rPr>
              <a:t>Software Project Lab 01</a:t>
            </a:r>
          </a:p>
        </p:txBody>
      </p:sp>
      <p:sp>
        <p:nvSpPr>
          <p:cNvPr name="TextBox 23" id="23"/>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C SYNTAX</a:t>
            </a:r>
          </a:p>
        </p:txBody>
      </p:sp>
      <p:sp>
        <p:nvSpPr>
          <p:cNvPr name="TextBox 24" id="24"/>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CHECKER</a:t>
            </a:r>
          </a:p>
        </p:txBody>
      </p:sp>
      <p:sp>
        <p:nvSpPr>
          <p:cNvPr name="TextBox 25" id="25"/>
          <p:cNvSpPr txBox="true"/>
          <p:nvPr/>
        </p:nvSpPr>
        <p:spPr>
          <a:xfrm rot="0">
            <a:off x="15798680" y="170836"/>
            <a:ext cx="3520848" cy="571626"/>
          </a:xfrm>
          <a:prstGeom prst="rect">
            <a:avLst/>
          </a:prstGeom>
        </p:spPr>
        <p:txBody>
          <a:bodyPr anchor="t" rtlCol="false" tIns="0" lIns="0" bIns="0" rIns="0">
            <a:spAutoFit/>
          </a:bodyPr>
          <a:lstStyle/>
          <a:p>
            <a:pPr algn="l">
              <a:lnSpc>
                <a:spcPts val="4718"/>
              </a:lnSpc>
              <a:spcBef>
                <a:spcPct val="0"/>
              </a:spcBef>
            </a:pPr>
            <a:r>
              <a:rPr lang="en-US" b="true" sz="3370">
                <a:solidFill>
                  <a:srgbClr val="240960"/>
                </a:solidFill>
                <a:latin typeface="Canva Sans Bold"/>
                <a:ea typeface="Canva Sans Bold"/>
                <a:cs typeface="Canva Sans Bold"/>
                <a:sym typeface="Canva Sans Bold"/>
              </a:rPr>
              <a:t>Page 01</a:t>
            </a:r>
          </a:p>
        </p:txBody>
      </p:sp>
      <p:sp>
        <p:nvSpPr>
          <p:cNvPr name="Freeform 26" id="26"/>
          <p:cNvSpPr/>
          <p:nvPr/>
        </p:nvSpPr>
        <p:spPr>
          <a:xfrm flipH="false" flipV="false" rot="0">
            <a:off x="16973062" y="9038887"/>
            <a:ext cx="505651" cy="505651"/>
          </a:xfrm>
          <a:custGeom>
            <a:avLst/>
            <a:gdLst/>
            <a:ahLst/>
            <a:cxnLst/>
            <a:rect r="r" b="b" t="t" l="l"/>
            <a:pathLst>
              <a:path h="505651" w="505651">
                <a:moveTo>
                  <a:pt x="0" y="0"/>
                </a:moveTo>
                <a:lnTo>
                  <a:pt x="505651" y="0"/>
                </a:lnTo>
                <a:lnTo>
                  <a:pt x="505651" y="505651"/>
                </a:lnTo>
                <a:lnTo>
                  <a:pt x="0" y="5056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252621" y="5372100"/>
            <a:ext cx="8013991"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LIMITATIONS</a:t>
            </a:r>
          </a:p>
        </p:txBody>
      </p:sp>
      <p:grpSp>
        <p:nvGrpSpPr>
          <p:cNvPr name="Group 8" id="8"/>
          <p:cNvGrpSpPr/>
          <p:nvPr/>
        </p:nvGrpSpPr>
        <p:grpSpPr>
          <a:xfrm rot="0">
            <a:off x="2741896" y="1592660"/>
            <a:ext cx="1042965" cy="10429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35925" y="187168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938961" y="325842"/>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10</a:t>
            </a:r>
          </a:p>
        </p:txBody>
      </p:sp>
      <p:grpSp>
        <p:nvGrpSpPr>
          <p:cNvPr name="Group 13" id="13"/>
          <p:cNvGrpSpPr/>
          <p:nvPr/>
        </p:nvGrpSpPr>
        <p:grpSpPr>
          <a:xfrm rot="0">
            <a:off x="15020109" y="2605709"/>
            <a:ext cx="5077990" cy="5077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266613" y="2743897"/>
            <a:ext cx="8913297" cy="7819752"/>
          </a:xfrm>
          <a:prstGeom prst="rect">
            <a:avLst/>
          </a:prstGeom>
        </p:spPr>
        <p:txBody>
          <a:bodyPr anchor="t" rtlCol="false" tIns="0" lIns="0" bIns="0" rIns="0">
            <a:spAutoFit/>
          </a:bodyPr>
          <a:lstStyle/>
          <a:p>
            <a:pPr algn="l">
              <a:lnSpc>
                <a:spcPts val="4740"/>
              </a:lnSpc>
            </a:pPr>
            <a:r>
              <a:rPr lang="en-US" sz="3385">
                <a:solidFill>
                  <a:srgbClr val="000000"/>
                </a:solidFill>
                <a:latin typeface="Poppins"/>
                <a:ea typeface="Poppins"/>
                <a:cs typeface="Poppins"/>
                <a:sym typeface="Poppins"/>
              </a:rPr>
              <a:t> Not all possible syntax errors in C code are covered (e.g., missing brackets, invalid variable declarations).</a:t>
            </a:r>
          </a:p>
          <a:p>
            <a:pPr algn="l">
              <a:lnSpc>
                <a:spcPts val="4740"/>
              </a:lnSpc>
            </a:pPr>
          </a:p>
          <a:p>
            <a:pPr algn="l">
              <a:lnSpc>
                <a:spcPts val="4740"/>
              </a:lnSpc>
            </a:pPr>
            <a:r>
              <a:rPr lang="en-US" sz="3385">
                <a:solidFill>
                  <a:srgbClr val="000000"/>
                </a:solidFill>
                <a:latin typeface="Poppins"/>
                <a:ea typeface="Poppins"/>
                <a:cs typeface="Poppins"/>
                <a:sym typeface="Poppins"/>
              </a:rPr>
              <a:t>No robust error handling for cases like missing files or unsupported encodings.</a:t>
            </a:r>
          </a:p>
          <a:p>
            <a:pPr algn="l">
              <a:lnSpc>
                <a:spcPts val="4740"/>
              </a:lnSpc>
            </a:pPr>
          </a:p>
          <a:p>
            <a:pPr algn="l">
              <a:lnSpc>
                <a:spcPts val="4740"/>
              </a:lnSpc>
            </a:pPr>
            <a:r>
              <a:rPr lang="en-US" sz="3385">
                <a:solidFill>
                  <a:srgbClr val="000000"/>
                </a:solidFill>
                <a:latin typeface="Poppins"/>
                <a:ea typeface="Poppins"/>
                <a:cs typeface="Poppins"/>
                <a:sym typeface="Poppins"/>
              </a:rPr>
              <a:t> Cannot process larger code files or dynamically adapt to varying input sizes</a:t>
            </a:r>
          </a:p>
          <a:p>
            <a:pPr algn="l">
              <a:lnSpc>
                <a:spcPts val="4740"/>
              </a:lnSpc>
            </a:pPr>
          </a:p>
          <a:p>
            <a:pPr algn="l">
              <a:lnSpc>
                <a:spcPts val="4740"/>
              </a:lnSpc>
            </a:pPr>
            <a:r>
              <a:rPr lang="en-US" sz="3385">
                <a:solidFill>
                  <a:srgbClr val="000000"/>
                </a:solidFill>
                <a:latin typeface="Poppins"/>
                <a:ea typeface="Poppins"/>
                <a:cs typeface="Poppins"/>
                <a:sym typeface="Poppins"/>
              </a:rPr>
              <a:t> Functions outside the list or user-defined functions are ignored.</a:t>
            </a:r>
          </a:p>
          <a:p>
            <a:pPr algn="l">
              <a:lnSpc>
                <a:spcPts val="4740"/>
              </a:lnSpc>
              <a:spcBef>
                <a:spcPct val="0"/>
              </a:spcBef>
            </a:pPr>
          </a:p>
        </p:txBody>
      </p:sp>
      <p:pic>
        <p:nvPicPr>
          <p:cNvPr name="Picture 17" id="17"/>
          <p:cNvPicPr>
            <a:picLocks noChangeAspect="true"/>
          </p:cNvPicPr>
          <p:nvPr/>
        </p:nvPicPr>
        <p:blipFill>
          <a:blip r:embed="rId6"/>
          <a:srcRect l="0" t="0" r="0" b="0"/>
          <a:stretch>
            <a:fillRect/>
          </a:stretch>
        </p:blipFill>
        <p:spPr>
          <a:xfrm flipH="true" flipV="false" rot="0">
            <a:off x="13600896" y="214203"/>
            <a:ext cx="3958208" cy="1899940"/>
          </a:xfrm>
          <a:prstGeom prst="rect">
            <a:avLst/>
          </a:prstGeom>
        </p:spPr>
      </p:pic>
      <p:pic>
        <p:nvPicPr>
          <p:cNvPr name="Picture 18" id="18"/>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19" id="19"/>
          <p:cNvSpPr/>
          <p:nvPr/>
        </p:nvSpPr>
        <p:spPr>
          <a:xfrm flipH="false" flipV="false" rot="0">
            <a:off x="17259300" y="967782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7" id="7"/>
          <p:cNvSpPr txBox="true"/>
          <p:nvPr/>
        </p:nvSpPr>
        <p:spPr>
          <a:xfrm rot="0">
            <a:off x="1252621" y="5372100"/>
            <a:ext cx="8013991"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LIMITATIONS</a:t>
            </a:r>
          </a:p>
        </p:txBody>
      </p:sp>
      <p:grpSp>
        <p:nvGrpSpPr>
          <p:cNvPr name="Group 8" id="8"/>
          <p:cNvGrpSpPr/>
          <p:nvPr/>
        </p:nvGrpSpPr>
        <p:grpSpPr>
          <a:xfrm rot="0">
            <a:off x="2741896" y="1592660"/>
            <a:ext cx="1042965" cy="10429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135925" y="187168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5938961" y="325842"/>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11</a:t>
            </a:r>
          </a:p>
        </p:txBody>
      </p:sp>
      <p:grpSp>
        <p:nvGrpSpPr>
          <p:cNvPr name="Group 13" id="13"/>
          <p:cNvGrpSpPr/>
          <p:nvPr/>
        </p:nvGrpSpPr>
        <p:grpSpPr>
          <a:xfrm rot="0">
            <a:off x="15020109" y="2605709"/>
            <a:ext cx="5077990" cy="50779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9266613" y="2743897"/>
            <a:ext cx="8913297" cy="7819752"/>
          </a:xfrm>
          <a:prstGeom prst="rect">
            <a:avLst/>
          </a:prstGeom>
        </p:spPr>
        <p:txBody>
          <a:bodyPr anchor="t" rtlCol="false" tIns="0" lIns="0" bIns="0" rIns="0">
            <a:spAutoFit/>
          </a:bodyPr>
          <a:lstStyle/>
          <a:p>
            <a:pPr algn="l">
              <a:lnSpc>
                <a:spcPts val="4740"/>
              </a:lnSpc>
            </a:pPr>
            <a:r>
              <a:rPr lang="en-US" sz="3385">
                <a:solidFill>
                  <a:srgbClr val="000000"/>
                </a:solidFill>
                <a:latin typeface="Poppins"/>
                <a:ea typeface="Poppins"/>
                <a:cs typeface="Poppins"/>
                <a:sym typeface="Poppins"/>
              </a:rPr>
              <a:t> Not all possible syntax errors in C code are covered (e.g., missing brackets, invalid variable declarations).</a:t>
            </a:r>
          </a:p>
          <a:p>
            <a:pPr algn="l">
              <a:lnSpc>
                <a:spcPts val="4740"/>
              </a:lnSpc>
            </a:pPr>
          </a:p>
          <a:p>
            <a:pPr algn="l">
              <a:lnSpc>
                <a:spcPts val="4740"/>
              </a:lnSpc>
            </a:pPr>
            <a:r>
              <a:rPr lang="en-US" sz="3385">
                <a:solidFill>
                  <a:srgbClr val="000000"/>
                </a:solidFill>
                <a:latin typeface="Poppins"/>
                <a:ea typeface="Poppins"/>
                <a:cs typeface="Poppins"/>
                <a:sym typeface="Poppins"/>
              </a:rPr>
              <a:t>No robust error handling for cases like missing files or unsupported encodings.</a:t>
            </a:r>
          </a:p>
          <a:p>
            <a:pPr algn="l">
              <a:lnSpc>
                <a:spcPts val="4740"/>
              </a:lnSpc>
            </a:pPr>
          </a:p>
          <a:p>
            <a:pPr algn="l">
              <a:lnSpc>
                <a:spcPts val="4740"/>
              </a:lnSpc>
            </a:pPr>
            <a:r>
              <a:rPr lang="en-US" sz="3385">
                <a:solidFill>
                  <a:srgbClr val="000000"/>
                </a:solidFill>
                <a:latin typeface="Poppins"/>
                <a:ea typeface="Poppins"/>
                <a:cs typeface="Poppins"/>
                <a:sym typeface="Poppins"/>
              </a:rPr>
              <a:t> Cannot process larger code files or dynamically adapt to varying input sizes</a:t>
            </a:r>
          </a:p>
          <a:p>
            <a:pPr algn="l">
              <a:lnSpc>
                <a:spcPts val="4740"/>
              </a:lnSpc>
            </a:pPr>
          </a:p>
          <a:p>
            <a:pPr algn="l">
              <a:lnSpc>
                <a:spcPts val="4740"/>
              </a:lnSpc>
            </a:pPr>
            <a:r>
              <a:rPr lang="en-US" sz="3385">
                <a:solidFill>
                  <a:srgbClr val="000000"/>
                </a:solidFill>
                <a:latin typeface="Poppins"/>
                <a:ea typeface="Poppins"/>
                <a:cs typeface="Poppins"/>
                <a:sym typeface="Poppins"/>
              </a:rPr>
              <a:t> Functions outside the list or user-defined functions are ignored.</a:t>
            </a:r>
          </a:p>
          <a:p>
            <a:pPr algn="l">
              <a:lnSpc>
                <a:spcPts val="4740"/>
              </a:lnSpc>
              <a:spcBef>
                <a:spcPct val="0"/>
              </a:spcBef>
            </a:pPr>
          </a:p>
        </p:txBody>
      </p:sp>
      <p:pic>
        <p:nvPicPr>
          <p:cNvPr name="Picture 17" id="17"/>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8" id="18"/>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19" id="19"/>
          <p:cNvSpPr/>
          <p:nvPr/>
        </p:nvSpPr>
        <p:spPr>
          <a:xfrm flipH="false" flipV="false" rot="0">
            <a:off x="17259300" y="967782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61158" y="870545"/>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9449" y="2102314"/>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FUTURE ENHANCEMENTS</a:t>
            </a:r>
          </a:p>
        </p:txBody>
      </p:sp>
      <p:sp>
        <p:nvSpPr>
          <p:cNvPr name="TextBox 8" id="8"/>
          <p:cNvSpPr txBox="true"/>
          <p:nvPr/>
        </p:nvSpPr>
        <p:spPr>
          <a:xfrm rot="0">
            <a:off x="16087394" y="298657"/>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12</a:t>
            </a:r>
          </a:p>
        </p:txBody>
      </p:sp>
      <p:sp>
        <p:nvSpPr>
          <p:cNvPr name="TextBox 9" id="9"/>
          <p:cNvSpPr txBox="true"/>
          <p:nvPr/>
        </p:nvSpPr>
        <p:spPr>
          <a:xfrm rot="0">
            <a:off x="3934293" y="4453657"/>
            <a:ext cx="17083588" cy="2395540"/>
          </a:xfrm>
          <a:prstGeom prst="rect">
            <a:avLst/>
          </a:prstGeom>
        </p:spPr>
        <p:txBody>
          <a:bodyPr anchor="t" rtlCol="false" tIns="0" lIns="0" bIns="0" rIns="0">
            <a:spAutoFit/>
          </a:bodyPr>
          <a:lstStyle/>
          <a:p>
            <a:pPr algn="l" marL="736051" indent="-368026" lvl="1">
              <a:lnSpc>
                <a:spcPts val="4772"/>
              </a:lnSpc>
              <a:buFont typeface="Arial"/>
              <a:buChar char="•"/>
            </a:pPr>
            <a:r>
              <a:rPr lang="en-US" sz="3409">
                <a:solidFill>
                  <a:srgbClr val="000000"/>
                </a:solidFill>
                <a:latin typeface="Poppins"/>
                <a:ea typeface="Poppins"/>
                <a:cs typeface="Poppins"/>
                <a:sym typeface="Poppins"/>
              </a:rPr>
              <a:t>Adding semantic error detection.</a:t>
            </a:r>
          </a:p>
          <a:p>
            <a:pPr algn="l" marL="736051" indent="-368026" lvl="1">
              <a:lnSpc>
                <a:spcPts val="4772"/>
              </a:lnSpc>
              <a:buFont typeface="Arial"/>
              <a:buChar char="•"/>
            </a:pPr>
            <a:r>
              <a:rPr lang="en-US" sz="3409">
                <a:solidFill>
                  <a:srgbClr val="000000"/>
                </a:solidFill>
                <a:latin typeface="Poppins"/>
                <a:ea typeface="Poppins"/>
                <a:cs typeface="Poppins"/>
                <a:sym typeface="Poppins"/>
              </a:rPr>
              <a:t>Integration with popular IDE</a:t>
            </a:r>
          </a:p>
          <a:p>
            <a:pPr algn="l" marL="736051" indent="-368026" lvl="1">
              <a:lnSpc>
                <a:spcPts val="4772"/>
              </a:lnSpc>
              <a:buFont typeface="Arial"/>
              <a:buChar char="•"/>
            </a:pPr>
            <a:r>
              <a:rPr lang="en-US" sz="3409">
                <a:solidFill>
                  <a:srgbClr val="000000"/>
                </a:solidFill>
                <a:latin typeface="Poppins"/>
                <a:ea typeface="Poppins"/>
                <a:cs typeface="Poppins"/>
                <a:sym typeface="Poppins"/>
              </a:rPr>
              <a:t>Expanding to support other languages.</a:t>
            </a:r>
          </a:p>
          <a:p>
            <a:pPr algn="l">
              <a:lnSpc>
                <a:spcPts val="4772"/>
              </a:lnSpc>
            </a:pPr>
          </a:p>
        </p:txBody>
      </p:sp>
      <p:sp>
        <p:nvSpPr>
          <p:cNvPr name="Freeform 10" id="10"/>
          <p:cNvSpPr/>
          <p:nvPr/>
        </p:nvSpPr>
        <p:spPr>
          <a:xfrm flipH="false" flipV="false" rot="0">
            <a:off x="8453805" y="8819474"/>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79570" y="5269548"/>
            <a:ext cx="22247141" cy="3988752"/>
            <a:chOff x="0" y="0"/>
            <a:chExt cx="5302669" cy="950730"/>
          </a:xfrm>
        </p:grpSpPr>
        <p:sp>
          <p:nvSpPr>
            <p:cNvPr name="Freeform 4" id="4"/>
            <p:cNvSpPr/>
            <p:nvPr/>
          </p:nvSpPr>
          <p:spPr>
            <a:xfrm flipH="false" flipV="false" rot="0">
              <a:off x="0" y="0"/>
              <a:ext cx="5302669" cy="950730"/>
            </a:xfrm>
            <a:custGeom>
              <a:avLst/>
              <a:gdLst/>
              <a:ahLst/>
              <a:cxnLst/>
              <a:rect r="r" b="b" t="t" l="l"/>
              <a:pathLst>
                <a:path h="950730" w="5302669">
                  <a:moveTo>
                    <a:pt x="0" y="0"/>
                  </a:moveTo>
                  <a:lnTo>
                    <a:pt x="5302669" y="0"/>
                  </a:lnTo>
                  <a:lnTo>
                    <a:pt x="5302669" y="950730"/>
                  </a:lnTo>
                  <a:lnTo>
                    <a:pt x="0" y="95073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5302669" cy="98883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3017" y="2427284"/>
            <a:ext cx="5077990" cy="50779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38572" y="1605667"/>
            <a:ext cx="2147544" cy="214754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79217" y="1605667"/>
            <a:ext cx="1042965" cy="104296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073247" y="1884691"/>
            <a:ext cx="481391" cy="484918"/>
          </a:xfrm>
          <a:custGeom>
            <a:avLst/>
            <a:gdLst/>
            <a:ahLst/>
            <a:cxnLst/>
            <a:rect r="r" b="b" t="t" l="l"/>
            <a:pathLst>
              <a:path h="484918" w="481391">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6679217" y="2834119"/>
            <a:ext cx="8592580" cy="2435429"/>
          </a:xfrm>
          <a:prstGeom prst="rect">
            <a:avLst/>
          </a:prstGeom>
        </p:spPr>
        <p:txBody>
          <a:bodyPr anchor="t" rtlCol="false" tIns="0" lIns="0" bIns="0" rIns="0">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name="TextBox 17" id="17"/>
          <p:cNvSpPr txBox="true"/>
          <p:nvPr/>
        </p:nvSpPr>
        <p:spPr>
          <a:xfrm rot="0">
            <a:off x="16043633" y="25595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13</a:t>
            </a:r>
          </a:p>
        </p:txBody>
      </p:sp>
      <p:sp>
        <p:nvSpPr>
          <p:cNvPr name="Freeform 18" id="18"/>
          <p:cNvSpPr/>
          <p:nvPr/>
        </p:nvSpPr>
        <p:spPr>
          <a:xfrm flipH="false" flipV="false" rot="0">
            <a:off x="6974222" y="7947601"/>
            <a:ext cx="452954" cy="452954"/>
          </a:xfrm>
          <a:custGeom>
            <a:avLst/>
            <a:gdLst/>
            <a:ahLst/>
            <a:cxnLst/>
            <a:rect r="r" b="b" t="t" l="l"/>
            <a:pathLst>
              <a:path h="452954" w="452954">
                <a:moveTo>
                  <a:pt x="0" y="0"/>
                </a:moveTo>
                <a:lnTo>
                  <a:pt x="452954" y="0"/>
                </a:lnTo>
                <a:lnTo>
                  <a:pt x="452954" y="452954"/>
                </a:lnTo>
                <a:lnTo>
                  <a:pt x="0" y="4529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8403068" y="6362679"/>
            <a:ext cx="6868728"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https://github.com/rahat1517/SPL_-1</a:t>
            </a:r>
          </a:p>
        </p:txBody>
      </p:sp>
      <p:sp>
        <p:nvSpPr>
          <p:cNvPr name="TextBox 20" id="20"/>
          <p:cNvSpPr txBox="true"/>
          <p:nvPr/>
        </p:nvSpPr>
        <p:spPr>
          <a:xfrm rot="0">
            <a:off x="7722182" y="7880926"/>
            <a:ext cx="4283442"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bsse1517@iit.du.ac.bd</a:t>
            </a:r>
          </a:p>
        </p:txBody>
      </p:sp>
      <p:sp>
        <p:nvSpPr>
          <p:cNvPr name="TextBox 21" id="21"/>
          <p:cNvSpPr txBox="true"/>
          <p:nvPr/>
        </p:nvSpPr>
        <p:spPr>
          <a:xfrm rot="0">
            <a:off x="6261348" y="6362679"/>
            <a:ext cx="4283442" cy="425116"/>
          </a:xfrm>
          <a:prstGeom prst="rect">
            <a:avLst/>
          </a:prstGeom>
        </p:spPr>
        <p:txBody>
          <a:bodyPr anchor="t" rtlCol="false" tIns="0" lIns="0" bIns="0" rIns="0">
            <a:spAutoFit/>
          </a:bodyPr>
          <a:lstStyle/>
          <a:p>
            <a:pPr algn="l">
              <a:lnSpc>
                <a:spcPts val="3343"/>
              </a:lnSpc>
              <a:spcBef>
                <a:spcPct val="0"/>
              </a:spcBef>
            </a:pPr>
            <a:r>
              <a:rPr lang="en-US" sz="2388">
                <a:solidFill>
                  <a:srgbClr val="FFFFFF"/>
                </a:solidFill>
                <a:latin typeface="Poppins"/>
                <a:ea typeface="Poppins"/>
                <a:cs typeface="Poppins"/>
                <a:sym typeface="Poppins"/>
              </a:rPr>
              <a:t>Github Link :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507783" y="3012447"/>
            <a:ext cx="11784860" cy="1298716"/>
            <a:chOff x="0" y="0"/>
            <a:chExt cx="2808955" cy="309553"/>
          </a:xfrm>
        </p:grpSpPr>
        <p:sp>
          <p:nvSpPr>
            <p:cNvPr name="Freeform 3" id="3"/>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113753" y="870545"/>
            <a:ext cx="1042965" cy="10429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948442" y="5802037"/>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085388" y="49378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02</a:t>
            </a:r>
          </a:p>
        </p:txBody>
      </p:sp>
      <p:sp>
        <p:nvSpPr>
          <p:cNvPr name="TextBox 12" id="12"/>
          <p:cNvSpPr txBox="true"/>
          <p:nvPr/>
        </p:nvSpPr>
        <p:spPr>
          <a:xfrm rot="0">
            <a:off x="427829" y="3433350"/>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SUBMITTED BY </a:t>
            </a:r>
          </a:p>
        </p:txBody>
      </p:sp>
      <p:sp>
        <p:nvSpPr>
          <p:cNvPr name="TextBox 13" id="13"/>
          <p:cNvSpPr txBox="true"/>
          <p:nvPr/>
        </p:nvSpPr>
        <p:spPr>
          <a:xfrm rot="0">
            <a:off x="11587036" y="3098172"/>
            <a:ext cx="6700964"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SUBMITTED TO</a:t>
            </a:r>
          </a:p>
        </p:txBody>
      </p:sp>
      <p:pic>
        <p:nvPicPr>
          <p:cNvPr name="Picture 14" id="14"/>
          <p:cNvPicPr>
            <a:picLocks noChangeAspect="true"/>
          </p:cNvPicPr>
          <p:nvPr/>
        </p:nvPicPr>
        <p:blipFill>
          <a:blip r:embed="rId8"/>
          <a:srcRect l="0" t="0" r="0" b="0"/>
          <a:stretch>
            <a:fillRect/>
          </a:stretch>
        </p:blipFill>
        <p:spPr>
          <a:xfrm flipH="true" flipV="false" rot="0">
            <a:off x="239410" y="2106468"/>
            <a:ext cx="3240285" cy="1555337"/>
          </a:xfrm>
          <a:prstGeom prst="rect">
            <a:avLst/>
          </a:prstGeom>
        </p:spPr>
      </p:pic>
      <p:pic>
        <p:nvPicPr>
          <p:cNvPr name="Picture 15" id="15"/>
          <p:cNvPicPr>
            <a:picLocks noChangeAspect="true"/>
          </p:cNvPicPr>
          <p:nvPr/>
        </p:nvPicPr>
        <p:blipFill>
          <a:blip r:embed="rId8"/>
          <a:srcRect l="0" t="0" r="0" b="0"/>
          <a:stretch>
            <a:fillRect/>
          </a:stretch>
        </p:blipFill>
        <p:spPr>
          <a:xfrm flipH="true" flipV="false" rot="0">
            <a:off x="6333459" y="5974927"/>
            <a:ext cx="3240285" cy="1555337"/>
          </a:xfrm>
          <a:prstGeom prst="rect">
            <a:avLst/>
          </a:prstGeom>
        </p:spPr>
      </p:pic>
      <p:sp>
        <p:nvSpPr>
          <p:cNvPr name="Freeform 16" id="16"/>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300376" y="5381940"/>
            <a:ext cx="10207407" cy="2878234"/>
          </a:xfrm>
          <a:prstGeom prst="rect">
            <a:avLst/>
          </a:prstGeom>
        </p:spPr>
        <p:txBody>
          <a:bodyPr anchor="t" rtlCol="false" tIns="0" lIns="0" bIns="0" rIns="0">
            <a:spAutoFit/>
          </a:bodyPr>
          <a:lstStyle/>
          <a:p>
            <a:pPr algn="l">
              <a:lnSpc>
                <a:spcPts val="7563"/>
              </a:lnSpc>
            </a:pPr>
            <a:r>
              <a:rPr lang="en-US" sz="6813">
                <a:solidFill>
                  <a:srgbClr val="3A021C"/>
                </a:solidFill>
                <a:latin typeface="Anton"/>
                <a:ea typeface="Anton"/>
                <a:cs typeface="Anton"/>
                <a:sym typeface="Anton"/>
              </a:rPr>
              <a:t>G. M. RASHIDUL ISLAM RAHAT</a:t>
            </a:r>
          </a:p>
          <a:p>
            <a:pPr algn="l">
              <a:lnSpc>
                <a:spcPts val="7563"/>
              </a:lnSpc>
            </a:pPr>
          </a:p>
          <a:p>
            <a:pPr algn="l">
              <a:lnSpc>
                <a:spcPts val="7563"/>
              </a:lnSpc>
            </a:pPr>
            <a:r>
              <a:rPr lang="en-US" sz="6813">
                <a:solidFill>
                  <a:srgbClr val="3A021C"/>
                </a:solidFill>
                <a:latin typeface="Anton"/>
                <a:ea typeface="Anton"/>
                <a:cs typeface="Anton"/>
                <a:sym typeface="Anton"/>
              </a:rPr>
              <a:t>ROLL : BSSE 1517</a:t>
            </a:r>
          </a:p>
        </p:txBody>
      </p:sp>
      <p:sp>
        <p:nvSpPr>
          <p:cNvPr name="TextBox 18" id="18"/>
          <p:cNvSpPr txBox="true"/>
          <p:nvPr/>
        </p:nvSpPr>
        <p:spPr>
          <a:xfrm rot="0">
            <a:off x="10748478" y="5052020"/>
            <a:ext cx="10032595" cy="5050695"/>
          </a:xfrm>
          <a:prstGeom prst="rect">
            <a:avLst/>
          </a:prstGeom>
        </p:spPr>
        <p:txBody>
          <a:bodyPr anchor="t" rtlCol="false" tIns="0" lIns="0" bIns="0" rIns="0">
            <a:spAutoFit/>
          </a:bodyPr>
          <a:lstStyle/>
          <a:p>
            <a:pPr algn="l">
              <a:lnSpc>
                <a:spcPts val="8118"/>
              </a:lnSpc>
            </a:pPr>
            <a:r>
              <a:rPr lang="en-US" sz="7313" u="sng">
                <a:solidFill>
                  <a:srgbClr val="3A021C"/>
                </a:solidFill>
                <a:latin typeface="Anton"/>
                <a:ea typeface="Anton"/>
                <a:cs typeface="Anton"/>
                <a:sym typeface="Anton"/>
                <a:hlinkClick r:id="rId11" tooltip="http://www.iit.du.ac.bd/about_iit/individual_teacher/51"/>
              </a:rPr>
              <a:t>DR REZVI SHAHARIAR</a:t>
            </a:r>
          </a:p>
          <a:p>
            <a:pPr algn="l">
              <a:lnSpc>
                <a:spcPts val="8118"/>
              </a:lnSpc>
            </a:pPr>
          </a:p>
          <a:p>
            <a:pPr algn="l">
              <a:lnSpc>
                <a:spcPts val="7230"/>
              </a:lnSpc>
            </a:pPr>
            <a:r>
              <a:rPr lang="en-US" sz="6513" u="sng">
                <a:solidFill>
                  <a:srgbClr val="3A021C"/>
                </a:solidFill>
                <a:latin typeface="Anton"/>
                <a:ea typeface="Anton"/>
                <a:cs typeface="Anton"/>
                <a:sym typeface="Anton"/>
              </a:rPr>
              <a:t>   </a:t>
            </a:r>
            <a:r>
              <a:rPr lang="en-US" sz="6513" u="sng">
                <a:solidFill>
                  <a:srgbClr val="3A021C"/>
                </a:solidFill>
                <a:latin typeface="Anton"/>
                <a:ea typeface="Anton"/>
                <a:cs typeface="Anton"/>
                <a:sym typeface="Anton"/>
              </a:rPr>
              <a:t>ASSOCIATE PROFESSOR</a:t>
            </a:r>
          </a:p>
          <a:p>
            <a:pPr algn="l">
              <a:lnSpc>
                <a:spcPts val="7230"/>
              </a:lnSpc>
            </a:pPr>
            <a:r>
              <a:rPr lang="en-US" sz="6513" u="sng">
                <a:solidFill>
                  <a:srgbClr val="3A021C"/>
                </a:solidFill>
                <a:latin typeface="Anton"/>
                <a:ea typeface="Anton"/>
                <a:cs typeface="Anton"/>
                <a:sym typeface="Anton"/>
              </a:rPr>
              <a:t>            IIT, DU</a:t>
            </a:r>
          </a:p>
          <a:p>
            <a:pPr algn="l">
              <a:lnSpc>
                <a:spcPts val="900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4864" y="484774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561158" y="870545"/>
            <a:ext cx="1042965" cy="10429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8" id="8"/>
          <p:cNvPicPr>
            <a:picLocks noChangeAspect="true"/>
          </p:cNvPicPr>
          <p:nvPr/>
        </p:nvPicPr>
        <p:blipFill>
          <a:blip r:embed="rId8"/>
          <a:srcRect l="0" t="0" r="0" b="0"/>
          <a:stretch>
            <a:fillRect/>
          </a:stretch>
        </p:blipFill>
        <p:spPr>
          <a:xfrm flipH="false" flipV="false" rot="0">
            <a:off x="1355315" y="4303831"/>
            <a:ext cx="1098588" cy="1381871"/>
          </a:xfrm>
          <a:prstGeom prst="rect">
            <a:avLst/>
          </a:prstGeom>
        </p:spPr>
      </p:pic>
      <p:sp>
        <p:nvSpPr>
          <p:cNvPr name="AutoShape 9" id="9"/>
          <p:cNvSpPr/>
          <p:nvPr/>
        </p:nvSpPr>
        <p:spPr>
          <a:xfrm flipV="true">
            <a:off x="7955188" y="3958094"/>
            <a:ext cx="2134301" cy="0"/>
          </a:xfrm>
          <a:prstGeom prst="line">
            <a:avLst/>
          </a:prstGeom>
          <a:ln cap="flat" w="142875">
            <a:gradFill>
              <a:gsLst>
                <a:gs pos="0">
                  <a:srgbClr val="3428BA">
                    <a:alpha val="100000"/>
                  </a:srgbClr>
                </a:gs>
                <a:gs pos="100000">
                  <a:srgbClr val="5FA2DB">
                    <a:alpha val="100000"/>
                  </a:srgbClr>
                </a:gs>
              </a:gsLst>
              <a:lin ang="0"/>
            </a:gradFill>
            <a:prstDash val="solid"/>
            <a:headEnd type="none" len="sm" w="sm"/>
            <a:tailEnd type="none" len="sm" w="sm"/>
          </a:ln>
        </p:spPr>
      </p:sp>
      <p:sp>
        <p:nvSpPr>
          <p:cNvPr name="TextBox 10" id="10"/>
          <p:cNvSpPr txBox="true"/>
          <p:nvPr/>
        </p:nvSpPr>
        <p:spPr>
          <a:xfrm rot="0">
            <a:off x="16085388" y="49378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03</a:t>
            </a:r>
          </a:p>
        </p:txBody>
      </p:sp>
      <p:sp>
        <p:nvSpPr>
          <p:cNvPr name="TextBox 11" id="11"/>
          <p:cNvSpPr txBox="true"/>
          <p:nvPr/>
        </p:nvSpPr>
        <p:spPr>
          <a:xfrm rot="0">
            <a:off x="4470356" y="2100618"/>
            <a:ext cx="9347289"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DEFINITION AND SCOPE</a:t>
            </a:r>
          </a:p>
        </p:txBody>
      </p:sp>
      <p:sp>
        <p:nvSpPr>
          <p:cNvPr name="TextBox 12" id="12"/>
          <p:cNvSpPr txBox="true"/>
          <p:nvPr/>
        </p:nvSpPr>
        <p:spPr>
          <a:xfrm rot="0">
            <a:off x="5144994" y="4928091"/>
            <a:ext cx="8421403" cy="4983685"/>
          </a:xfrm>
          <a:prstGeom prst="rect">
            <a:avLst/>
          </a:prstGeom>
        </p:spPr>
        <p:txBody>
          <a:bodyPr anchor="t" rtlCol="false" tIns="0" lIns="0" bIns="0" rIns="0">
            <a:spAutoFit/>
          </a:bodyPr>
          <a:lstStyle/>
          <a:p>
            <a:pPr algn="ctr">
              <a:lnSpc>
                <a:spcPts val="3337"/>
              </a:lnSpc>
            </a:pPr>
            <a:r>
              <a:rPr lang="en-US" sz="2384">
                <a:solidFill>
                  <a:srgbClr val="000000"/>
                </a:solidFill>
                <a:latin typeface="Poppins"/>
                <a:ea typeface="Poppins"/>
                <a:cs typeface="Poppins"/>
                <a:sym typeface="Poppins"/>
              </a:rPr>
              <a:t>This project is a C-based Syntax Checker  designed to parse and evaluate the syntactic correctness of C code. It reads code line-by-line from an input file, identifies potential errors in built-in functions, loop constructs, and formatting, and provides detailed feedback to help improve code quality. Additionally, it analyzes the code to count occurrences of built-in functions and keywords, enabling developers to optimize their usage. The tool aims to aid programmers in identifying common coding mistakes and fostering better coding practices.</a:t>
            </a:r>
          </a:p>
          <a:p>
            <a:pPr algn="ctr">
              <a:lnSpc>
                <a:spcPts val="3337"/>
              </a:lnSpc>
              <a:spcBef>
                <a:spcPct val="0"/>
              </a:spcBef>
            </a:pPr>
          </a:p>
        </p:txBody>
      </p:sp>
      <p:sp>
        <p:nvSpPr>
          <p:cNvPr name="Freeform 13" id="13"/>
          <p:cNvSpPr/>
          <p:nvPr/>
        </p:nvSpPr>
        <p:spPr>
          <a:xfrm flipH="false" flipV="false" rot="0">
            <a:off x="14673897" y="2244875"/>
            <a:ext cx="2947693" cy="4114800"/>
          </a:xfrm>
          <a:custGeom>
            <a:avLst/>
            <a:gdLst/>
            <a:ahLst/>
            <a:cxnLst/>
            <a:rect r="r" b="b" t="t" l="l"/>
            <a:pathLst>
              <a:path h="4114800" w="2947693">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4" id="14"/>
          <p:cNvPicPr>
            <a:picLocks noChangeAspect="true"/>
          </p:cNvPicPr>
          <p:nvPr/>
        </p:nvPicPr>
        <p:blipFill>
          <a:blip r:embed="rId8"/>
          <a:srcRect l="0" t="0" r="0" b="0"/>
          <a:stretch>
            <a:fillRect/>
          </a:stretch>
        </p:blipFill>
        <p:spPr>
          <a:xfrm flipH="false" flipV="false" rot="0">
            <a:off x="15685338" y="5391660"/>
            <a:ext cx="1203221" cy="1513485"/>
          </a:xfrm>
          <a:prstGeom prst="rect">
            <a:avLst/>
          </a:prstGeom>
        </p:spPr>
      </p:pic>
      <p:sp>
        <p:nvSpPr>
          <p:cNvPr name="Freeform 15" id="15"/>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68364" y="5076825"/>
            <a:ext cx="10827637" cy="1962678"/>
            <a:chOff x="0" y="0"/>
            <a:chExt cx="2580798" cy="467810"/>
          </a:xfrm>
        </p:grpSpPr>
        <p:sp>
          <p:nvSpPr>
            <p:cNvPr name="Freeform 4" id="4"/>
            <p:cNvSpPr/>
            <p:nvPr/>
          </p:nvSpPr>
          <p:spPr>
            <a:xfrm flipH="false" flipV="false" rot="0">
              <a:off x="0" y="0"/>
              <a:ext cx="2580798" cy="467810"/>
            </a:xfrm>
            <a:custGeom>
              <a:avLst/>
              <a:gdLst/>
              <a:ahLst/>
              <a:cxnLst/>
              <a:rect r="r" b="b" t="t" l="l"/>
              <a:pathLst>
                <a:path h="467810" w="2580798">
                  <a:moveTo>
                    <a:pt x="0" y="0"/>
                  </a:moveTo>
                  <a:lnTo>
                    <a:pt x="2580798" y="0"/>
                  </a:lnTo>
                  <a:lnTo>
                    <a:pt x="2580798" y="467810"/>
                  </a:lnTo>
                  <a:lnTo>
                    <a:pt x="0" y="467810"/>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580798" cy="50591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741896" y="3582499"/>
            <a:ext cx="2410337" cy="1714861"/>
          </a:xfrm>
          <a:prstGeom prst="rect">
            <a:avLst/>
          </a:prstGeom>
        </p:spPr>
        <p:txBody>
          <a:bodyPr anchor="t" rtlCol="false" tIns="0" lIns="0" bIns="0" rIns="0">
            <a:spAutoFit/>
          </a:bodyPr>
          <a:lstStyle/>
          <a:p>
            <a:pPr algn="l">
              <a:lnSpc>
                <a:spcPts val="12880"/>
              </a:lnSpc>
            </a:pPr>
            <a:r>
              <a:rPr lang="en-US" sz="12752">
                <a:solidFill>
                  <a:srgbClr val="3428BA"/>
                </a:solidFill>
                <a:latin typeface="Anton"/>
                <a:ea typeface="Anton"/>
                <a:cs typeface="Anton"/>
                <a:sym typeface="Anton"/>
              </a:rPr>
              <a:t>KEY </a:t>
            </a:r>
          </a:p>
        </p:txBody>
      </p:sp>
      <p:sp>
        <p:nvSpPr>
          <p:cNvPr name="AutoShape 7" id="7"/>
          <p:cNvSpPr/>
          <p:nvPr/>
        </p:nvSpPr>
        <p:spPr>
          <a:xfrm flipV="true">
            <a:off x="3017931" y="7703019"/>
            <a:ext cx="2134301" cy="0"/>
          </a:xfrm>
          <a:prstGeom prst="line">
            <a:avLst/>
          </a:prstGeom>
          <a:ln cap="flat" w="142875">
            <a:gradFill>
              <a:gsLst>
                <a:gs pos="0">
                  <a:srgbClr val="795AC6">
                    <a:alpha val="4500"/>
                  </a:srgbClr>
                </a:gs>
                <a:gs pos="100000">
                  <a:srgbClr val="5540FF">
                    <a:alpha val="100000"/>
                  </a:srgbClr>
                </a:gs>
              </a:gsLst>
              <a:lin ang="0"/>
            </a:gradFill>
            <a:prstDash val="solid"/>
            <a:headEnd type="none" len="sm" w="sm"/>
            <a:tailEnd type="none" len="sm" w="sm"/>
          </a:ln>
        </p:spPr>
      </p:sp>
      <p:sp>
        <p:nvSpPr>
          <p:cNvPr name="TextBox 8" id="8"/>
          <p:cNvSpPr txBox="true"/>
          <p:nvPr/>
        </p:nvSpPr>
        <p:spPr>
          <a:xfrm rot="0">
            <a:off x="2741896" y="5372100"/>
            <a:ext cx="6524717" cy="1714861"/>
          </a:xfrm>
          <a:prstGeom prst="rect">
            <a:avLst/>
          </a:prstGeom>
        </p:spPr>
        <p:txBody>
          <a:bodyPr anchor="t" rtlCol="false" tIns="0" lIns="0" bIns="0" rIns="0">
            <a:spAutoFit/>
          </a:bodyPr>
          <a:lstStyle/>
          <a:p>
            <a:pPr algn="l">
              <a:lnSpc>
                <a:spcPts val="12880"/>
              </a:lnSpc>
            </a:pPr>
            <a:r>
              <a:rPr lang="en-US" sz="12752">
                <a:solidFill>
                  <a:srgbClr val="FFFFFF"/>
                </a:solidFill>
                <a:latin typeface="Anton"/>
                <a:ea typeface="Anton"/>
                <a:cs typeface="Anton"/>
                <a:sym typeface="Anton"/>
              </a:rPr>
              <a:t>CONCEPTS</a:t>
            </a:r>
          </a:p>
        </p:txBody>
      </p:sp>
      <p:grpSp>
        <p:nvGrpSpPr>
          <p:cNvPr name="Group 9" id="9"/>
          <p:cNvGrpSpPr/>
          <p:nvPr/>
        </p:nvGrpSpPr>
        <p:grpSpPr>
          <a:xfrm rot="0">
            <a:off x="2741896" y="1592660"/>
            <a:ext cx="1042965" cy="104296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135925" y="1871684"/>
            <a:ext cx="481391" cy="484918"/>
          </a:xfrm>
          <a:custGeom>
            <a:avLst/>
            <a:gdLst/>
            <a:ahLst/>
            <a:cxnLst/>
            <a:rect r="r" b="b" t="t" l="l"/>
            <a:pathLst>
              <a:path h="484918" w="481391">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5938961" y="325842"/>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04</a:t>
            </a:r>
          </a:p>
        </p:txBody>
      </p:sp>
      <p:grpSp>
        <p:nvGrpSpPr>
          <p:cNvPr name="Group 14" id="14"/>
          <p:cNvGrpSpPr/>
          <p:nvPr/>
        </p:nvGrpSpPr>
        <p:grpSpPr>
          <a:xfrm rot="0">
            <a:off x="15020109" y="2605709"/>
            <a:ext cx="5077990" cy="50779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266613" y="2743897"/>
            <a:ext cx="8913297" cy="6619602"/>
          </a:xfrm>
          <a:prstGeom prst="rect">
            <a:avLst/>
          </a:prstGeom>
        </p:spPr>
        <p:txBody>
          <a:bodyPr anchor="t" rtlCol="false" tIns="0" lIns="0" bIns="0" rIns="0">
            <a:spAutoFit/>
          </a:bodyPr>
          <a:lstStyle/>
          <a:p>
            <a:pPr algn="l">
              <a:lnSpc>
                <a:spcPts val="4740"/>
              </a:lnSpc>
              <a:spcBef>
                <a:spcPct val="0"/>
              </a:spcBef>
            </a:pPr>
            <a:r>
              <a:rPr lang="en-US" sz="3385">
                <a:solidFill>
                  <a:srgbClr val="000000"/>
                </a:solidFill>
                <a:latin typeface="Poppins"/>
                <a:ea typeface="Poppins"/>
                <a:cs typeface="Poppins"/>
                <a:sym typeface="Poppins"/>
              </a:rPr>
              <a:t>The project focuses on static code analysis for C programming, emphasizing syntax validation and keyword analysis. It identifies syntax errors, such as missing semicolons or misused loop structures, and evaluates the frequency and usage of key programming constructs. This helps enhance code quality, enforce coding standards, and ensure better maintainability in software development.</a:t>
            </a:r>
          </a:p>
        </p:txBody>
      </p:sp>
      <p:pic>
        <p:nvPicPr>
          <p:cNvPr name="Picture 18" id="18"/>
          <p:cNvPicPr>
            <a:picLocks noChangeAspect="true"/>
          </p:cNvPicPr>
          <p:nvPr/>
        </p:nvPicPr>
        <p:blipFill>
          <a:blip r:embed="rId6"/>
          <a:srcRect l="0" t="0" r="0" b="0"/>
          <a:stretch>
            <a:fillRect/>
          </a:stretch>
        </p:blipFill>
        <p:spPr>
          <a:xfrm flipH="true" flipV="false" rot="0">
            <a:off x="14221701" y="392517"/>
            <a:ext cx="3958208" cy="1899940"/>
          </a:xfrm>
          <a:prstGeom prst="rect">
            <a:avLst/>
          </a:prstGeom>
        </p:spPr>
      </p:pic>
      <p:pic>
        <p:nvPicPr>
          <p:cNvPr name="Picture 19" id="19"/>
          <p:cNvPicPr>
            <a:picLocks noChangeAspect="true"/>
          </p:cNvPicPr>
          <p:nvPr/>
        </p:nvPicPr>
        <p:blipFill>
          <a:blip r:embed="rId6"/>
          <a:srcRect l="0" t="0" r="0" b="0"/>
          <a:stretch>
            <a:fillRect/>
          </a:stretch>
        </p:blipFill>
        <p:spPr>
          <a:xfrm flipH="true" flipV="false" rot="0">
            <a:off x="15938961" y="8731663"/>
            <a:ext cx="3240285" cy="1555337"/>
          </a:xfrm>
          <a:prstGeom prst="rect">
            <a:avLst/>
          </a:prstGeom>
        </p:spPr>
      </p:pic>
      <p:sp>
        <p:nvSpPr>
          <p:cNvPr name="Freeform 20" id="20"/>
          <p:cNvSpPr/>
          <p:nvPr/>
        </p:nvSpPr>
        <p:spPr>
          <a:xfrm flipH="false" flipV="false" rot="0">
            <a:off x="17259300" y="9677824"/>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6085388" y="311049"/>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05</a:t>
            </a:r>
          </a:p>
        </p:txBody>
      </p:sp>
      <p:sp>
        <p:nvSpPr>
          <p:cNvPr name="TextBox 13" id="13"/>
          <p:cNvSpPr txBox="true"/>
          <p:nvPr/>
        </p:nvSpPr>
        <p:spPr>
          <a:xfrm rot="0">
            <a:off x="10054361" y="2448814"/>
            <a:ext cx="7859289"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FEATURES OF THE </a:t>
            </a:r>
          </a:p>
        </p:txBody>
      </p:sp>
      <p:sp>
        <p:nvSpPr>
          <p:cNvPr name="TextBox 14" id="14"/>
          <p:cNvSpPr txBox="true"/>
          <p:nvPr/>
        </p:nvSpPr>
        <p:spPr>
          <a:xfrm rot="0">
            <a:off x="9144000" y="3747530"/>
            <a:ext cx="9144000"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C SYNTAX CHECKER</a:t>
            </a:r>
          </a:p>
        </p:txBody>
      </p:sp>
      <p:sp>
        <p:nvSpPr>
          <p:cNvPr name="TextBox 15" id="15"/>
          <p:cNvSpPr txBox="true"/>
          <p:nvPr/>
        </p:nvSpPr>
        <p:spPr>
          <a:xfrm rot="0">
            <a:off x="9144000" y="5076825"/>
            <a:ext cx="8769650" cy="5345051"/>
          </a:xfrm>
          <a:prstGeom prst="rect">
            <a:avLst/>
          </a:prstGeom>
        </p:spPr>
        <p:txBody>
          <a:bodyPr anchor="t" rtlCol="false" tIns="0" lIns="0" bIns="0" rIns="0">
            <a:spAutoFit/>
          </a:bodyPr>
          <a:lstStyle/>
          <a:p>
            <a:pPr algn="l" marL="472806" indent="-236403" lvl="1">
              <a:lnSpc>
                <a:spcPts val="3065"/>
              </a:lnSpc>
              <a:buFont typeface="Arial"/>
              <a:buChar char="•"/>
            </a:pPr>
            <a:r>
              <a:rPr lang="en-US" sz="2189">
                <a:solidFill>
                  <a:srgbClr val="000000"/>
                </a:solidFill>
                <a:latin typeface="Poppins"/>
                <a:ea typeface="Poppins"/>
                <a:cs typeface="Poppins"/>
                <a:sym typeface="Poppins"/>
              </a:rPr>
              <a:t>Syntax Error Detection:</a:t>
            </a:r>
          </a:p>
          <a:p>
            <a:pPr algn="l" marL="472806" indent="-236403" lvl="1">
              <a:lnSpc>
                <a:spcPts val="3065"/>
              </a:lnSpc>
              <a:buFont typeface="Arial"/>
              <a:buChar char="•"/>
            </a:pPr>
            <a:r>
              <a:rPr lang="en-US" sz="2189">
                <a:solidFill>
                  <a:srgbClr val="000000"/>
                </a:solidFill>
                <a:latin typeface="Poppins"/>
                <a:ea typeface="Poppins"/>
                <a:cs typeface="Poppins"/>
                <a:sym typeface="Poppins"/>
              </a:rPr>
              <a:t>Identifies common syntax er</a:t>
            </a:r>
            <a:r>
              <a:rPr lang="en-US" sz="2189">
                <a:solidFill>
                  <a:srgbClr val="000000"/>
                </a:solidFill>
                <a:latin typeface="Poppins"/>
                <a:ea typeface="Poppins"/>
                <a:cs typeface="Poppins"/>
                <a:sym typeface="Poppins"/>
              </a:rPr>
              <a:t>rors in C code, such as missing semicolons, unmatched brackets, and incorrect usage of control structures like loops and conditionals.</a:t>
            </a:r>
          </a:p>
          <a:p>
            <a:pPr algn="l" marL="472806" indent="-236403" lvl="1">
              <a:lnSpc>
                <a:spcPts val="3065"/>
              </a:lnSpc>
              <a:buFont typeface="Arial"/>
              <a:buChar char="•"/>
            </a:pPr>
            <a:r>
              <a:rPr lang="en-US" sz="2189">
                <a:solidFill>
                  <a:srgbClr val="000000"/>
                </a:solidFill>
                <a:latin typeface="Poppins"/>
                <a:ea typeface="Poppins"/>
                <a:cs typeface="Poppins"/>
                <a:sym typeface="Poppins"/>
              </a:rPr>
              <a:t>Keyword Analysis:</a:t>
            </a:r>
          </a:p>
          <a:p>
            <a:pPr algn="l" marL="472806" indent="-236403" lvl="1">
              <a:lnSpc>
                <a:spcPts val="3065"/>
              </a:lnSpc>
              <a:buFont typeface="Arial"/>
              <a:buChar char="•"/>
            </a:pPr>
            <a:r>
              <a:rPr lang="en-US" sz="2189">
                <a:solidFill>
                  <a:srgbClr val="000000"/>
                </a:solidFill>
                <a:latin typeface="Poppins"/>
                <a:ea typeface="Poppins"/>
                <a:cs typeface="Poppins"/>
                <a:sym typeface="Poppins"/>
              </a:rPr>
              <a:t>Counts occurrences of key C programming keywords (e.g., if, for, while, return) to provide insights into code composition and complexity.</a:t>
            </a:r>
          </a:p>
          <a:p>
            <a:pPr algn="l" marL="472806" indent="-236403" lvl="1">
              <a:lnSpc>
                <a:spcPts val="3065"/>
              </a:lnSpc>
              <a:buFont typeface="Arial"/>
              <a:buChar char="•"/>
            </a:pPr>
            <a:r>
              <a:rPr lang="en-US" sz="2189">
                <a:solidFill>
                  <a:srgbClr val="000000"/>
                </a:solidFill>
                <a:latin typeface="Poppins"/>
                <a:ea typeface="Poppins"/>
                <a:cs typeface="Poppins"/>
                <a:sym typeface="Poppins"/>
              </a:rPr>
              <a:t>Customizable Analysis:</a:t>
            </a:r>
          </a:p>
          <a:p>
            <a:pPr algn="l" marL="472806" indent="-236403" lvl="1">
              <a:lnSpc>
                <a:spcPts val="3065"/>
              </a:lnSpc>
              <a:buFont typeface="Arial"/>
              <a:buChar char="•"/>
            </a:pPr>
            <a:r>
              <a:rPr lang="en-US" sz="2189">
                <a:solidFill>
                  <a:srgbClr val="000000"/>
                </a:solidFill>
                <a:latin typeface="Poppins"/>
                <a:ea typeface="Poppins"/>
                <a:cs typeface="Poppins"/>
                <a:sym typeface="Poppins"/>
              </a:rPr>
              <a:t>Flexible code structure that allows for easy modification to add or update rules for syntax checking and keyword evaluation.</a:t>
            </a:r>
          </a:p>
          <a:p>
            <a:pPr algn="l">
              <a:lnSpc>
                <a:spcPts val="3065"/>
              </a:lnSpc>
              <a:spcBef>
                <a:spcPct val="0"/>
              </a:spcBef>
            </a:pPr>
            <a:r>
              <a:rPr lang="en-US" sz="2189">
                <a:solidFill>
                  <a:srgbClr val="000000"/>
                </a:solidFill>
                <a:latin typeface="Poppins"/>
                <a:ea typeface="Poppins"/>
                <a:cs typeface="Poppins"/>
                <a:sym typeface="Poppins"/>
              </a:rPr>
              <a:t> </a:t>
            </a:r>
          </a:p>
          <a:p>
            <a:pPr algn="l">
              <a:lnSpc>
                <a:spcPts val="306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607592" y="3661805"/>
            <a:ext cx="22247141" cy="1298716"/>
            <a:chOff x="0" y="0"/>
            <a:chExt cx="5302669" cy="309553"/>
          </a:xfrm>
        </p:grpSpPr>
        <p:sp>
          <p:nvSpPr>
            <p:cNvPr name="Freeform 3" id="3"/>
            <p:cNvSpPr/>
            <p:nvPr/>
          </p:nvSpPr>
          <p:spPr>
            <a:xfrm flipH="false" flipV="false" rot="0">
              <a:off x="0" y="0"/>
              <a:ext cx="5302669" cy="309553"/>
            </a:xfrm>
            <a:custGeom>
              <a:avLst/>
              <a:gdLst/>
              <a:ahLst/>
              <a:cxnLst/>
              <a:rect r="r" b="b" t="t" l="l"/>
              <a:pathLst>
                <a:path h="309553" w="5302669">
                  <a:moveTo>
                    <a:pt x="0" y="0"/>
                  </a:moveTo>
                  <a:lnTo>
                    <a:pt x="5302669" y="0"/>
                  </a:lnTo>
                  <a:lnTo>
                    <a:pt x="5302669"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4" id="4"/>
            <p:cNvSpPr txBox="true"/>
            <p:nvPr/>
          </p:nvSpPr>
          <p:spPr>
            <a:xfrm>
              <a:off x="0" y="-38100"/>
              <a:ext cx="5302669" cy="34765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834017" y="1913509"/>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4"/>
          <a:srcRect l="0" t="0" r="0" b="0"/>
          <a:stretch>
            <a:fillRect/>
          </a:stretch>
        </p:blipFill>
        <p:spPr>
          <a:xfrm flipH="false" flipV="false" rot="0">
            <a:off x="1213069" y="1938953"/>
            <a:ext cx="4712027" cy="6119516"/>
          </a:xfrm>
          <a:prstGeom prst="rect">
            <a:avLst/>
          </a:prstGeom>
        </p:spPr>
      </p:pic>
      <p:grpSp>
        <p:nvGrpSpPr>
          <p:cNvPr name="Group 7" id="7"/>
          <p:cNvGrpSpPr/>
          <p:nvPr/>
        </p:nvGrpSpPr>
        <p:grpSpPr>
          <a:xfrm rot="0">
            <a:off x="10113753" y="870545"/>
            <a:ext cx="1042965" cy="104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6085388" y="24325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06</a:t>
            </a:r>
          </a:p>
        </p:txBody>
      </p:sp>
      <p:sp>
        <p:nvSpPr>
          <p:cNvPr name="TextBox 13" id="13"/>
          <p:cNvSpPr txBox="true"/>
          <p:nvPr/>
        </p:nvSpPr>
        <p:spPr>
          <a:xfrm rot="0">
            <a:off x="10054361" y="2448814"/>
            <a:ext cx="7859289"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FEATURES OF THE </a:t>
            </a:r>
          </a:p>
        </p:txBody>
      </p:sp>
      <p:sp>
        <p:nvSpPr>
          <p:cNvPr name="TextBox 14" id="14"/>
          <p:cNvSpPr txBox="true"/>
          <p:nvPr/>
        </p:nvSpPr>
        <p:spPr>
          <a:xfrm rot="0">
            <a:off x="9144000" y="3747530"/>
            <a:ext cx="9144000"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C SYNTAX CHECKER</a:t>
            </a:r>
          </a:p>
        </p:txBody>
      </p:sp>
      <p:sp>
        <p:nvSpPr>
          <p:cNvPr name="TextBox 15" id="15"/>
          <p:cNvSpPr txBox="true"/>
          <p:nvPr/>
        </p:nvSpPr>
        <p:spPr>
          <a:xfrm rot="0">
            <a:off x="9063769" y="5392462"/>
            <a:ext cx="9224231" cy="5110953"/>
          </a:xfrm>
          <a:prstGeom prst="rect">
            <a:avLst/>
          </a:prstGeom>
        </p:spPr>
        <p:txBody>
          <a:bodyPr anchor="t" rtlCol="false" tIns="0" lIns="0" bIns="0" rIns="0">
            <a:spAutoFit/>
          </a:bodyPr>
          <a:lstStyle/>
          <a:p>
            <a:pPr algn="l" marL="576723" indent="-288362" lvl="1">
              <a:lnSpc>
                <a:spcPts val="3739"/>
              </a:lnSpc>
              <a:buFont typeface="Arial"/>
              <a:buChar char="•"/>
            </a:pPr>
            <a:r>
              <a:rPr lang="en-US" sz="2671">
                <a:solidFill>
                  <a:srgbClr val="000000"/>
                </a:solidFill>
                <a:latin typeface="Poppins"/>
                <a:ea typeface="Poppins"/>
                <a:cs typeface="Poppins"/>
                <a:sym typeface="Poppins"/>
              </a:rPr>
              <a:t>Automated Code Scanning:</a:t>
            </a:r>
          </a:p>
          <a:p>
            <a:pPr algn="l" marL="576723" indent="-288362" lvl="1">
              <a:lnSpc>
                <a:spcPts val="3739"/>
              </a:lnSpc>
              <a:buFont typeface="Arial"/>
              <a:buChar char="•"/>
            </a:pPr>
            <a:r>
              <a:rPr lang="en-US" sz="2671">
                <a:solidFill>
                  <a:srgbClr val="000000"/>
                </a:solidFill>
                <a:latin typeface="Poppins"/>
                <a:ea typeface="Poppins"/>
                <a:cs typeface="Poppins"/>
                <a:sym typeface="Poppins"/>
              </a:rPr>
              <a:t>Provides automated analysis for large codebases by reading C files and producing reports on detected issues and keyword usage.</a:t>
            </a:r>
          </a:p>
          <a:p>
            <a:pPr algn="l" marL="576723" indent="-288362" lvl="1">
              <a:lnSpc>
                <a:spcPts val="3739"/>
              </a:lnSpc>
              <a:buFont typeface="Arial"/>
              <a:buChar char="•"/>
            </a:pPr>
            <a:r>
              <a:rPr lang="en-US" sz="2671">
                <a:solidFill>
                  <a:srgbClr val="000000"/>
                </a:solidFill>
                <a:latin typeface="Poppins"/>
                <a:ea typeface="Poppins"/>
                <a:cs typeface="Poppins"/>
                <a:sym typeface="Poppins"/>
              </a:rPr>
              <a:t>Improved Code Quality:</a:t>
            </a:r>
          </a:p>
          <a:p>
            <a:pPr algn="l" marL="576723" indent="-288362" lvl="1">
              <a:lnSpc>
                <a:spcPts val="3739"/>
              </a:lnSpc>
              <a:buFont typeface="Arial"/>
              <a:buChar char="•"/>
            </a:pPr>
            <a:r>
              <a:rPr lang="en-US" sz="2671">
                <a:solidFill>
                  <a:srgbClr val="000000"/>
                </a:solidFill>
                <a:latin typeface="Poppins"/>
                <a:ea typeface="Poppins"/>
                <a:cs typeface="Poppins"/>
                <a:sym typeface="Poppins"/>
              </a:rPr>
              <a:t>Aims to enhance code readability, maintainability, and adherence to best practices by identifying and flagging problematic constructs.</a:t>
            </a:r>
          </a:p>
          <a:p>
            <a:pPr algn="l" marL="576723" indent="-288362" lvl="1">
              <a:lnSpc>
                <a:spcPts val="3739"/>
              </a:lnSpc>
              <a:spcBef>
                <a:spcPct val="0"/>
              </a:spcBef>
              <a:buFont typeface="Arial"/>
              <a:buChar char="•"/>
            </a:pPr>
            <a:r>
              <a:rPr lang="en-US" sz="2671">
                <a:solidFill>
                  <a:srgbClr val="000000"/>
                </a:solidFill>
                <a:latin typeface="Poppins"/>
                <a:ea typeface="Poppins"/>
                <a:cs typeface="Poppins"/>
                <a:sym typeface="Poppins"/>
              </a:rPr>
              <a:t>Implement dynamic memory allocation for scalability.</a:t>
            </a:r>
          </a:p>
          <a:p>
            <a:pPr algn="l">
              <a:lnSpc>
                <a:spcPts val="373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45499" y="3712746"/>
            <a:ext cx="11784860" cy="1298716"/>
            <a:chOff x="0" y="0"/>
            <a:chExt cx="2808955" cy="309553"/>
          </a:xfrm>
        </p:grpSpPr>
        <p:sp>
          <p:nvSpPr>
            <p:cNvPr name="Freeform 4" id="4"/>
            <p:cNvSpPr/>
            <p:nvPr/>
          </p:nvSpPr>
          <p:spPr>
            <a:xfrm flipH="false" flipV="false" rot="0">
              <a:off x="0" y="0"/>
              <a:ext cx="2808955" cy="309553"/>
            </a:xfrm>
            <a:custGeom>
              <a:avLst/>
              <a:gdLst/>
              <a:ahLst/>
              <a:cxnLst/>
              <a:rect r="r" b="b" t="t" l="l"/>
              <a:pathLst>
                <a:path h="309553" w="2808955">
                  <a:moveTo>
                    <a:pt x="0" y="0"/>
                  </a:moveTo>
                  <a:lnTo>
                    <a:pt x="2808955" y="0"/>
                  </a:lnTo>
                  <a:lnTo>
                    <a:pt x="2808955" y="309553"/>
                  </a:lnTo>
                  <a:lnTo>
                    <a:pt x="0" y="30955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808955" cy="34765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113753" y="870545"/>
            <a:ext cx="1042965" cy="104296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507783"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736184" y="5596921"/>
            <a:ext cx="6217418" cy="4114800"/>
          </a:xfrm>
          <a:custGeom>
            <a:avLst/>
            <a:gdLst/>
            <a:ahLst/>
            <a:cxnLst/>
            <a:rect r="r" b="b" t="t" l="l"/>
            <a:pathLst>
              <a:path h="4114800" w="6217418">
                <a:moveTo>
                  <a:pt x="0" y="0"/>
                </a:moveTo>
                <a:lnTo>
                  <a:pt x="6217417" y="0"/>
                </a:lnTo>
                <a:lnTo>
                  <a:pt x="621741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085388" y="100913"/>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07</a:t>
            </a:r>
          </a:p>
        </p:txBody>
      </p:sp>
      <p:sp>
        <p:nvSpPr>
          <p:cNvPr name="TextBox 13" id="13"/>
          <p:cNvSpPr txBox="true"/>
          <p:nvPr/>
        </p:nvSpPr>
        <p:spPr>
          <a:xfrm rot="0">
            <a:off x="10054361" y="2448814"/>
            <a:ext cx="6700964" cy="1263932"/>
          </a:xfrm>
          <a:prstGeom prst="rect">
            <a:avLst/>
          </a:prstGeom>
        </p:spPr>
        <p:txBody>
          <a:bodyPr anchor="t" rtlCol="false" tIns="0" lIns="0" bIns="0" rIns="0">
            <a:spAutoFit/>
          </a:bodyPr>
          <a:lstStyle/>
          <a:p>
            <a:pPr algn="l">
              <a:lnSpc>
                <a:spcPts val="9894"/>
              </a:lnSpc>
            </a:pPr>
            <a:r>
              <a:rPr lang="en-US" sz="8913">
                <a:solidFill>
                  <a:srgbClr val="3428BA"/>
                </a:solidFill>
                <a:latin typeface="Anton"/>
                <a:ea typeface="Anton"/>
                <a:cs typeface="Anton"/>
                <a:sym typeface="Anton"/>
              </a:rPr>
              <a:t>TECHNICAL </a:t>
            </a:r>
          </a:p>
        </p:txBody>
      </p:sp>
      <p:sp>
        <p:nvSpPr>
          <p:cNvPr name="TextBox 14" id="14"/>
          <p:cNvSpPr txBox="true"/>
          <p:nvPr/>
        </p:nvSpPr>
        <p:spPr>
          <a:xfrm rot="0">
            <a:off x="10086934" y="3728480"/>
            <a:ext cx="6700964" cy="1118013"/>
          </a:xfrm>
          <a:prstGeom prst="rect">
            <a:avLst/>
          </a:prstGeom>
        </p:spPr>
        <p:txBody>
          <a:bodyPr anchor="t" rtlCol="false" tIns="0" lIns="0" bIns="0" rIns="0">
            <a:spAutoFit/>
          </a:bodyPr>
          <a:lstStyle/>
          <a:p>
            <a:pPr algn="l">
              <a:lnSpc>
                <a:spcPts val="8673"/>
              </a:lnSpc>
            </a:pPr>
            <a:r>
              <a:rPr lang="en-US" sz="7813">
                <a:solidFill>
                  <a:srgbClr val="FFFFFF"/>
                </a:solidFill>
                <a:latin typeface="Anton"/>
                <a:ea typeface="Anton"/>
                <a:cs typeface="Anton"/>
                <a:sym typeface="Anton"/>
              </a:rPr>
              <a:t>ARCHITECTURE</a:t>
            </a:r>
          </a:p>
        </p:txBody>
      </p:sp>
      <p:sp>
        <p:nvSpPr>
          <p:cNvPr name="TextBox 15" id="15"/>
          <p:cNvSpPr txBox="true"/>
          <p:nvPr/>
        </p:nvSpPr>
        <p:spPr>
          <a:xfrm rot="0">
            <a:off x="9845499" y="6885021"/>
            <a:ext cx="12312042" cy="2532664"/>
          </a:xfrm>
          <a:prstGeom prst="rect">
            <a:avLst/>
          </a:prstGeom>
        </p:spPr>
        <p:txBody>
          <a:bodyPr anchor="t" rtlCol="false" tIns="0" lIns="0" bIns="0" rIns="0">
            <a:spAutoFit/>
          </a:bodyPr>
          <a:lstStyle/>
          <a:p>
            <a:pPr algn="l">
              <a:lnSpc>
                <a:spcPts val="6179"/>
              </a:lnSpc>
            </a:pPr>
            <a:r>
              <a:rPr lang="en-US" sz="4413">
                <a:solidFill>
                  <a:srgbClr val="000000"/>
                </a:solidFill>
                <a:latin typeface="Poppins"/>
                <a:ea typeface="Poppins"/>
                <a:cs typeface="Poppins"/>
                <a:sym typeface="Poppins"/>
              </a:rPr>
              <a:t>Core Components:</a:t>
            </a:r>
          </a:p>
          <a:p>
            <a:pPr algn="l" marL="521144" indent="-260572" lvl="1">
              <a:lnSpc>
                <a:spcPts val="3379"/>
              </a:lnSpc>
              <a:buFont typeface="Arial"/>
              <a:buChar char="•"/>
            </a:pPr>
            <a:r>
              <a:rPr lang="en-US" sz="2413">
                <a:solidFill>
                  <a:srgbClr val="000000"/>
                </a:solidFill>
                <a:latin typeface="Poppins"/>
                <a:ea typeface="Poppins"/>
                <a:cs typeface="Poppins"/>
                <a:sym typeface="Poppins"/>
              </a:rPr>
              <a:t>Lexical Analyzer.</a:t>
            </a:r>
          </a:p>
          <a:p>
            <a:pPr algn="l" marL="521144" indent="-260572" lvl="1">
              <a:lnSpc>
                <a:spcPts val="3379"/>
              </a:lnSpc>
              <a:buFont typeface="Arial"/>
              <a:buChar char="•"/>
            </a:pPr>
            <a:r>
              <a:rPr lang="en-US" sz="2413">
                <a:solidFill>
                  <a:srgbClr val="000000"/>
                </a:solidFill>
                <a:latin typeface="Poppins"/>
                <a:ea typeface="Poppins"/>
                <a:cs typeface="Poppins"/>
                <a:sym typeface="Poppins"/>
              </a:rPr>
              <a:t>Syntax Analyzer.</a:t>
            </a:r>
          </a:p>
          <a:p>
            <a:pPr algn="l" marL="521144" indent="-260572" lvl="1">
              <a:lnSpc>
                <a:spcPts val="3379"/>
              </a:lnSpc>
              <a:buFont typeface="Arial"/>
              <a:buChar char="•"/>
            </a:pPr>
            <a:r>
              <a:rPr lang="en-US" sz="2413">
                <a:solidFill>
                  <a:srgbClr val="000000"/>
                </a:solidFill>
                <a:latin typeface="Poppins"/>
                <a:ea typeface="Poppins"/>
                <a:cs typeface="Poppins"/>
                <a:sym typeface="Poppins"/>
              </a:rPr>
              <a:t>Error Handler</a:t>
            </a:r>
          </a:p>
          <a:p>
            <a:pPr algn="l">
              <a:lnSpc>
                <a:spcPts val="3379"/>
              </a:lnSpc>
              <a:spcBef>
                <a:spcPct val="0"/>
              </a:spcBef>
            </a:pPr>
          </a:p>
        </p:txBody>
      </p:sp>
      <p:pic>
        <p:nvPicPr>
          <p:cNvPr name="Picture 16" id="16"/>
          <p:cNvPicPr>
            <a:picLocks noChangeAspect="true"/>
          </p:cNvPicPr>
          <p:nvPr/>
        </p:nvPicPr>
        <p:blipFill>
          <a:blip r:embed="rId10"/>
          <a:srcRect l="0" t="0" r="0" b="0"/>
          <a:stretch>
            <a:fillRect/>
          </a:stretch>
        </p:blipFill>
        <p:spPr>
          <a:xfrm flipH="true" flipV="false" rot="0">
            <a:off x="239410" y="2106468"/>
            <a:ext cx="3240285" cy="1555337"/>
          </a:xfrm>
          <a:prstGeom prst="rect">
            <a:avLst/>
          </a:prstGeom>
        </p:spPr>
      </p:pic>
      <p:pic>
        <p:nvPicPr>
          <p:cNvPr name="Picture 17" id="17"/>
          <p:cNvPicPr>
            <a:picLocks noChangeAspect="true"/>
          </p:cNvPicPr>
          <p:nvPr/>
        </p:nvPicPr>
        <p:blipFill>
          <a:blip r:embed="rId10"/>
          <a:srcRect l="0" t="0" r="0" b="0"/>
          <a:stretch>
            <a:fillRect/>
          </a:stretch>
        </p:blipFill>
        <p:spPr>
          <a:xfrm flipH="true" flipV="false" rot="0">
            <a:off x="6333459" y="5974927"/>
            <a:ext cx="3240285" cy="1555337"/>
          </a:xfrm>
          <a:prstGeom prst="rect">
            <a:avLst/>
          </a:prstGeom>
        </p:spPr>
      </p:pic>
      <p:sp>
        <p:nvSpPr>
          <p:cNvPr name="Freeform 18" id="18"/>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9057151" y="5200650"/>
            <a:ext cx="8923429" cy="1360521"/>
          </a:xfrm>
          <a:prstGeom prst="rect">
            <a:avLst/>
          </a:prstGeom>
        </p:spPr>
        <p:txBody>
          <a:bodyPr anchor="t" rtlCol="false" tIns="0" lIns="0" bIns="0" rIns="0">
            <a:spAutoFit/>
          </a:bodyPr>
          <a:lstStyle/>
          <a:p>
            <a:pPr algn="l">
              <a:lnSpc>
                <a:spcPts val="7230"/>
              </a:lnSpc>
            </a:pPr>
            <a:r>
              <a:rPr lang="en-US" sz="6513">
                <a:solidFill>
                  <a:srgbClr val="3428BA"/>
                </a:solidFill>
                <a:latin typeface="Anton"/>
                <a:ea typeface="Anton"/>
                <a:cs typeface="Anton"/>
                <a:sym typeface="Anton"/>
              </a:rPr>
              <a:t>WORKFLOW :</a:t>
            </a:r>
          </a:p>
          <a:p>
            <a:pPr algn="l">
              <a:lnSpc>
                <a:spcPts val="3567"/>
              </a:lnSpc>
            </a:pPr>
            <a:r>
              <a:rPr lang="en-US" sz="3214">
                <a:solidFill>
                  <a:srgbClr val="3428BA"/>
                </a:solidFill>
                <a:latin typeface="Anton"/>
                <a:ea typeface="Anton"/>
                <a:cs typeface="Anton"/>
                <a:sym typeface="Anton"/>
              </a:rPr>
              <a:t> INPUT → TOKENIZATION → PARSING → ERROR REPORTING.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61158" y="870545"/>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9449" y="2102314"/>
            <a:ext cx="11624484"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COMPLEXITY OF MY PROJECT</a:t>
            </a:r>
          </a:p>
        </p:txBody>
      </p:sp>
      <p:sp>
        <p:nvSpPr>
          <p:cNvPr name="TextBox 8" id="8"/>
          <p:cNvSpPr txBox="true"/>
          <p:nvPr/>
        </p:nvSpPr>
        <p:spPr>
          <a:xfrm rot="0">
            <a:off x="15683932" y="255955"/>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08</a:t>
            </a:r>
          </a:p>
        </p:txBody>
      </p:sp>
      <p:sp>
        <p:nvSpPr>
          <p:cNvPr name="TextBox 9" id="9"/>
          <p:cNvSpPr txBox="true"/>
          <p:nvPr/>
        </p:nvSpPr>
        <p:spPr>
          <a:xfrm rot="0">
            <a:off x="3539274" y="4204623"/>
            <a:ext cx="14256747" cy="5418856"/>
          </a:xfrm>
          <a:prstGeom prst="rect">
            <a:avLst/>
          </a:prstGeom>
        </p:spPr>
        <p:txBody>
          <a:bodyPr anchor="t" rtlCol="false" tIns="0" lIns="0" bIns="0" rIns="0">
            <a:spAutoFit/>
          </a:bodyPr>
          <a:lstStyle/>
          <a:p>
            <a:pPr algn="l" marL="736051" indent="-368026" lvl="1">
              <a:lnSpc>
                <a:spcPts val="4772"/>
              </a:lnSpc>
              <a:buFont typeface="Arial"/>
              <a:buChar char="•"/>
            </a:pPr>
            <a:r>
              <a:rPr lang="en-US" sz="3409">
                <a:solidFill>
                  <a:srgbClr val="000000"/>
                </a:solidFill>
                <a:latin typeface="Poppins"/>
                <a:ea typeface="Poppins"/>
                <a:cs typeface="Poppins"/>
                <a:sym typeface="Poppins"/>
              </a:rPr>
              <a:t>Parses code to identify specific keywords (printf, scanf, for, while) and checks for basic syntax errors.</a:t>
            </a:r>
          </a:p>
          <a:p>
            <a:pPr algn="l">
              <a:lnSpc>
                <a:spcPts val="4772"/>
              </a:lnSpc>
            </a:pPr>
          </a:p>
          <a:p>
            <a:pPr algn="l" marL="736051" indent="-368026" lvl="1">
              <a:lnSpc>
                <a:spcPts val="4772"/>
              </a:lnSpc>
              <a:buFont typeface="Arial"/>
              <a:buChar char="•"/>
            </a:pPr>
            <a:r>
              <a:rPr lang="en-US" sz="3409">
                <a:solidFill>
                  <a:srgbClr val="000000"/>
                </a:solidFill>
                <a:latin typeface="Poppins"/>
                <a:ea typeface="Poppins"/>
                <a:cs typeface="Poppins"/>
                <a:sym typeface="Poppins"/>
              </a:rPr>
              <a:t>Manages special characters, escape sequences, and comments in the code.</a:t>
            </a:r>
          </a:p>
          <a:p>
            <a:pPr algn="l">
              <a:lnSpc>
                <a:spcPts val="4772"/>
              </a:lnSpc>
            </a:pPr>
          </a:p>
          <a:p>
            <a:pPr algn="l" marL="736051" indent="-368026" lvl="1">
              <a:lnSpc>
                <a:spcPts val="4772"/>
              </a:lnSpc>
              <a:buFont typeface="Arial"/>
              <a:buChar char="•"/>
            </a:pPr>
            <a:r>
              <a:rPr lang="en-US" sz="3409">
                <a:solidFill>
                  <a:srgbClr val="000000"/>
                </a:solidFill>
                <a:latin typeface="Poppins"/>
                <a:ea typeface="Poppins"/>
                <a:cs typeface="Poppins"/>
                <a:sym typeface="Poppins"/>
              </a:rPr>
              <a:t> Processes up to 100 lines, checking each one for syntax and structure.</a:t>
            </a:r>
          </a:p>
          <a:p>
            <a:pPr algn="l">
              <a:lnSpc>
                <a:spcPts val="4772"/>
              </a:lnSpc>
            </a:pPr>
          </a:p>
        </p:txBody>
      </p:sp>
      <p:sp>
        <p:nvSpPr>
          <p:cNvPr name="Freeform 10" id="10"/>
          <p:cNvSpPr/>
          <p:nvPr/>
        </p:nvSpPr>
        <p:spPr>
          <a:xfrm flipH="false" flipV="false" rot="0">
            <a:off x="8453805" y="8819474"/>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561158" y="870545"/>
            <a:ext cx="1042965" cy="10429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7955188" y="1149568"/>
            <a:ext cx="481391" cy="484918"/>
          </a:xfrm>
          <a:custGeom>
            <a:avLst/>
            <a:gdLst/>
            <a:ahLst/>
            <a:cxnLst/>
            <a:rect r="r" b="b" t="t" l="l"/>
            <a:pathLst>
              <a:path h="484918" w="481391">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9449" y="2102314"/>
            <a:ext cx="11624484"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COMPLEXITY OF MY PROJECT</a:t>
            </a:r>
          </a:p>
        </p:txBody>
      </p:sp>
      <p:sp>
        <p:nvSpPr>
          <p:cNvPr name="TextBox 8" id="8"/>
          <p:cNvSpPr txBox="true"/>
          <p:nvPr/>
        </p:nvSpPr>
        <p:spPr>
          <a:xfrm rot="0">
            <a:off x="15887022" y="298657"/>
            <a:ext cx="1908999" cy="572340"/>
          </a:xfrm>
          <a:prstGeom prst="rect">
            <a:avLst/>
          </a:prstGeom>
        </p:spPr>
        <p:txBody>
          <a:bodyPr anchor="t" rtlCol="false" tIns="0" lIns="0" bIns="0" rIns="0">
            <a:spAutoFit/>
          </a:bodyPr>
          <a:lstStyle/>
          <a:p>
            <a:pPr algn="l">
              <a:lnSpc>
                <a:spcPts val="4678"/>
              </a:lnSpc>
              <a:spcBef>
                <a:spcPct val="0"/>
              </a:spcBef>
            </a:pPr>
            <a:r>
              <a:rPr lang="en-US" b="true" sz="3341">
                <a:solidFill>
                  <a:srgbClr val="3428BA"/>
                </a:solidFill>
                <a:latin typeface="Canva Sans Bold"/>
                <a:ea typeface="Canva Sans Bold"/>
                <a:cs typeface="Canva Sans Bold"/>
                <a:sym typeface="Canva Sans Bold"/>
              </a:rPr>
              <a:t>Page 09</a:t>
            </a:r>
          </a:p>
        </p:txBody>
      </p:sp>
      <p:sp>
        <p:nvSpPr>
          <p:cNvPr name="TextBox 9" id="9"/>
          <p:cNvSpPr txBox="true"/>
          <p:nvPr/>
        </p:nvSpPr>
        <p:spPr>
          <a:xfrm rot="0">
            <a:off x="3539274" y="4204623"/>
            <a:ext cx="14256747" cy="4218706"/>
          </a:xfrm>
          <a:prstGeom prst="rect">
            <a:avLst/>
          </a:prstGeom>
        </p:spPr>
        <p:txBody>
          <a:bodyPr anchor="t" rtlCol="false" tIns="0" lIns="0" bIns="0" rIns="0">
            <a:spAutoFit/>
          </a:bodyPr>
          <a:lstStyle/>
          <a:p>
            <a:pPr algn="l" marL="736051" indent="-368026" lvl="1">
              <a:lnSpc>
                <a:spcPts val="4772"/>
              </a:lnSpc>
              <a:buFont typeface="Arial"/>
              <a:buChar char="•"/>
            </a:pPr>
            <a:r>
              <a:rPr lang="en-US" sz="3409">
                <a:solidFill>
                  <a:srgbClr val="000000"/>
                </a:solidFill>
                <a:latin typeface="Poppins"/>
                <a:ea typeface="Poppins"/>
                <a:cs typeface="Poppins"/>
                <a:sym typeface="Poppins"/>
              </a:rPr>
              <a:t>Reads code from input files and writes output/error messages to another file.</a:t>
            </a:r>
          </a:p>
          <a:p>
            <a:pPr algn="l">
              <a:lnSpc>
                <a:spcPts val="4772"/>
              </a:lnSpc>
            </a:pPr>
          </a:p>
          <a:p>
            <a:pPr algn="l" marL="736051" indent="-368026" lvl="1">
              <a:lnSpc>
                <a:spcPts val="4772"/>
              </a:lnSpc>
              <a:buFont typeface="Arial"/>
              <a:buChar char="•"/>
            </a:pPr>
            <a:r>
              <a:rPr lang="en-US" sz="3409">
                <a:solidFill>
                  <a:srgbClr val="000000"/>
                </a:solidFill>
                <a:latin typeface="Poppins"/>
                <a:ea typeface="Poppins"/>
                <a:cs typeface="Poppins"/>
                <a:sym typeface="Poppins"/>
              </a:rPr>
              <a:t>Generates error messages based on detected issues.</a:t>
            </a:r>
          </a:p>
          <a:p>
            <a:pPr algn="l">
              <a:lnSpc>
                <a:spcPts val="4772"/>
              </a:lnSpc>
            </a:pPr>
          </a:p>
          <a:p>
            <a:pPr algn="l" marL="736051" indent="-368026" lvl="1">
              <a:lnSpc>
                <a:spcPts val="4772"/>
              </a:lnSpc>
              <a:buFont typeface="Arial"/>
              <a:buChar char="•"/>
            </a:pPr>
            <a:r>
              <a:rPr lang="en-US" sz="3409">
                <a:solidFill>
                  <a:srgbClr val="000000"/>
                </a:solidFill>
                <a:latin typeface="Poppins"/>
                <a:ea typeface="Poppins"/>
                <a:cs typeface="Poppins"/>
                <a:sym typeface="Poppins"/>
              </a:rPr>
              <a:t>Processes a fixed number of lines and predefined functions.</a:t>
            </a:r>
          </a:p>
          <a:p>
            <a:pPr algn="l">
              <a:lnSpc>
                <a:spcPts val="4772"/>
              </a:lnSpc>
            </a:pPr>
          </a:p>
        </p:txBody>
      </p:sp>
      <p:sp>
        <p:nvSpPr>
          <p:cNvPr name="Freeform 10" id="10"/>
          <p:cNvSpPr/>
          <p:nvPr/>
        </p:nvSpPr>
        <p:spPr>
          <a:xfrm flipH="false" flipV="false" rot="0">
            <a:off x="8453805" y="8819474"/>
            <a:ext cx="438826" cy="438826"/>
          </a:xfrm>
          <a:custGeom>
            <a:avLst/>
            <a:gdLst/>
            <a:ahLst/>
            <a:cxnLst/>
            <a:rect r="r" b="b" t="t" l="l"/>
            <a:pathLst>
              <a:path h="438826" w="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DAGc4mbTOoM</dc:identifier>
  <dcterms:modified xsi:type="dcterms:W3CDTF">2011-08-01T06:04:30Z</dcterms:modified>
  <cp:revision>1</cp:revision>
  <dc:title>Page 01</dc:title>
</cp:coreProperties>
</file>